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72" r:id="rId3"/>
    <p:sldId id="259" r:id="rId4"/>
    <p:sldId id="260" r:id="rId5"/>
    <p:sldId id="289" r:id="rId6"/>
    <p:sldId id="282" r:id="rId7"/>
    <p:sldId id="262" r:id="rId8"/>
    <p:sldId id="264" r:id="rId9"/>
    <p:sldId id="265" r:id="rId10"/>
    <p:sldId id="288" r:id="rId11"/>
    <p:sldId id="275" r:id="rId12"/>
    <p:sldId id="277" r:id="rId13"/>
    <p:sldId id="287" r:id="rId14"/>
    <p:sldId id="284" r:id="rId15"/>
    <p:sldId id="279" r:id="rId16"/>
    <p:sldId id="283" r:id="rId17"/>
    <p:sldId id="266" r:id="rId18"/>
    <p:sldId id="286" r:id="rId19"/>
    <p:sldId id="274" r:id="rId20"/>
    <p:sldId id="269" r:id="rId21"/>
    <p:sldId id="280" r:id="rId22"/>
    <p:sldId id="27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D678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&#1087;&#1077;&#1076;&#1087;&#1088;&#1086;&#1077;&#1082;&#1090;.&#1088;&#1092;/&#1095;&#1091;&#1088;&#1072;&#1077;&#1074;&#1072;-&#1089;-&#1074;-&#1087;&#1091;&#1073;&#1083;&#1080;&#1082;&#1072;&#1094;&#1080;&#1103;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142876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/>
            </a:r>
            <a:br>
              <a:rPr lang="ru-RU" sz="4400" b="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4400" b="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Министерство </a:t>
            </a:r>
            <a:r>
              <a:rPr lang="ru-RU" sz="4400" b="0" dirty="0">
                <a:solidFill>
                  <a:srgbClr val="C00000"/>
                </a:solidFill>
                <a:effectLst/>
                <a:latin typeface="Monotype Corsiva" pitchFamily="66" charset="0"/>
              </a:rPr>
              <a:t>образования РМ</a:t>
            </a:r>
            <a:br>
              <a:rPr lang="ru-RU" sz="4400" b="0" dirty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4400" b="0" dirty="0" err="1">
                <a:solidFill>
                  <a:srgbClr val="C00000"/>
                </a:solidFill>
                <a:effectLst/>
                <a:latin typeface="Monotype Corsiva" pitchFamily="66" charset="0"/>
              </a:rPr>
              <a:t>Портфолио</a:t>
            </a:r>
            <a:endParaRPr lang="ru-RU" sz="4400" b="0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7286676" cy="3571900"/>
          </a:xfrm>
        </p:spPr>
        <p:txBody>
          <a:bodyPr>
            <a:normAutofit/>
          </a:bodyPr>
          <a:lstStyle/>
          <a:p>
            <a:pPr marL="854075" marR="84645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учителя изобразительного искусства</a:t>
            </a:r>
          </a:p>
          <a:p>
            <a:pPr marL="854075" marR="84645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МОУ «</a:t>
            </a:r>
            <a:r>
              <a:rPr lang="ru-RU" sz="2400" b="1" i="1" spc="-10" dirty="0" err="1">
                <a:solidFill>
                  <a:srgbClr val="000099"/>
                </a:solidFill>
                <a:latin typeface="Times New Roman"/>
                <a:cs typeface="Times New Roman"/>
              </a:rPr>
              <a:t>Ялгинская</a:t>
            </a:r>
            <a:r>
              <a:rPr lang="ru-RU" sz="24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 средняя общеобразовательная школа»</a:t>
            </a:r>
          </a:p>
          <a:p>
            <a:pPr marL="854075" marR="84645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г.о.Саранск</a:t>
            </a:r>
          </a:p>
          <a:p>
            <a:pPr marL="854075" marR="84645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Республики Мордовия</a:t>
            </a:r>
          </a:p>
          <a:p>
            <a:pPr marL="854075" marR="84645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Чураевой Светланы Валерьевны</a:t>
            </a:r>
          </a:p>
          <a:p>
            <a:pPr marL="854075" marR="846455" algn="ctr">
              <a:lnSpc>
                <a:spcPct val="100000"/>
              </a:lnSpc>
              <a:spcBef>
                <a:spcPts val="100"/>
              </a:spcBef>
            </a:pPr>
            <a:endParaRPr lang="ru-RU" sz="1800" b="1" i="1" spc="-1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algn="l"/>
            <a:endParaRPr lang="ru-RU" dirty="0"/>
          </a:p>
        </p:txBody>
      </p:sp>
      <p:pic>
        <p:nvPicPr>
          <p:cNvPr id="1026" name="Picture 2" descr="C:\Users\ПК\Desktop\photo_5332580203458401683_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500307"/>
            <a:ext cx="1928826" cy="2633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IMG_20230213_100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857232"/>
            <a:ext cx="2823634" cy="202058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66"/>
            <a:ext cx="1876422" cy="263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85728"/>
            <a:ext cx="1857388" cy="262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214686"/>
            <a:ext cx="2286016" cy="322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214687"/>
            <a:ext cx="22303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3214686"/>
            <a:ext cx="2247900" cy="31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286016"/>
          </a:xfrm>
        </p:spPr>
        <p:txBody>
          <a:bodyPr>
            <a:noAutofit/>
          </a:bodyPr>
          <a:lstStyle/>
          <a:p>
            <a:pPr marL="1183640" marR="5080" indent="432434">
              <a:lnSpc>
                <a:spcPts val="3120"/>
              </a:lnSpc>
              <a:spcBef>
                <a:spcPts val="400"/>
              </a:spcBef>
            </a:pPr>
            <a:r>
              <a:rPr lang="ru-RU"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Проведение</a:t>
            </a:r>
            <a:r>
              <a:rPr lang="ru-RU" sz="2400" b="1" spc="-114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открытых</a:t>
            </a:r>
            <a:r>
              <a:rPr lang="ru-RU" sz="2400" b="1" spc="-11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уроков, мастер-</a:t>
            </a:r>
            <a:r>
              <a:rPr lang="ru-RU"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классов,</a:t>
            </a:r>
            <a:r>
              <a:rPr lang="ru-RU" sz="2400" b="1" spc="-8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мероприятий</a:t>
            </a:r>
            <a:r>
              <a:rPr lang="ru-RU" sz="2400" b="1" spc="-8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(</a:t>
            </a:r>
            <a:r>
              <a:rPr lang="ru-RU" sz="2400" b="1" spc="-10" dirty="0" err="1">
                <a:solidFill>
                  <a:srgbClr val="990000"/>
                </a:solidFill>
                <a:latin typeface="Times New Roman"/>
                <a:cs typeface="Times New Roman"/>
              </a:rPr>
              <a:t>очно</a:t>
            </a:r>
            <a:r>
              <a:rPr lang="ru-RU"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)</a:t>
            </a:r>
            <a:br>
              <a:rPr lang="ru-RU"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</a:br>
            <a:r>
              <a:rPr lang="ru-RU" sz="2400" dirty="0">
                <a:latin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>
                <a:solidFill>
                  <a:srgbClr val="0070C0"/>
                </a:solidFill>
                <a:latin typeface="Times New Roman"/>
                <a:cs typeface="Times New Roman"/>
              </a:rPr>
              <a:t>Уровень образовательной</a:t>
            </a:r>
            <a:r>
              <a:rPr lang="ru-RU" sz="2400" spc="-1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/>
                <a:cs typeface="Times New Roman"/>
              </a:rPr>
              <a:t>организации: 6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D5758E0-CED0-3F07-E31F-5D13248E0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5" y="2348880"/>
            <a:ext cx="3194495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71C0B3-B57F-6D18-170B-33263487C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74243"/>
            <a:ext cx="3188201" cy="45091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Наставничество</a:t>
            </a:r>
            <a:endParaRPr lang="ru-RU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5279532" cy="6191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>
            <a:extLst>
              <a:ext uri="{FF2B5EF4-FFF2-40B4-BE49-F238E27FC236}">
                <a16:creationId xmlns="" xmlns:a16="http://schemas.microsoft.com/office/drawing/2014/main" id="{5B99CDA2-9AB8-8348-F55A-7ECBF4DA7F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000240"/>
            <a:ext cx="3197065" cy="45166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B7415F-B23F-5FFE-7269-33A21F03CCDE}"/>
              </a:ext>
            </a:extLst>
          </p:cNvPr>
          <p:cNvSpPr txBox="1"/>
          <p:nvPr/>
        </p:nvSpPr>
        <p:spPr>
          <a:xfrm>
            <a:off x="1115616" y="260648"/>
            <a:ext cx="78488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-1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Общественно-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педагогическая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активность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-1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педагога: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участие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экспертных</a:t>
            </a:r>
            <a:r>
              <a:rPr kumimoji="0" lang="ru-RU" sz="2800" b="1" i="0" u="none" strike="noStrike" kern="1200" cap="none" spc="-35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комиссиях,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-1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апелляционных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комиссиях,</a:t>
            </a:r>
            <a:r>
              <a:rPr kumimoji="0" lang="ru-RU" sz="2800" b="1" i="0" u="none" strike="noStrike" kern="1200" cap="none" spc="-25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</a:t>
            </a:r>
            <a:r>
              <a:rPr kumimoji="0" lang="ru-RU" sz="2800" b="1" i="0" u="none" strike="noStrike" kern="1200" cap="none" spc="-25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жюри</a:t>
            </a:r>
            <a:r>
              <a:rPr kumimoji="0" lang="ru-RU" sz="2800" b="1" i="0" u="none" strike="noStrike" kern="1200" cap="none" spc="-2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конкурсов</a:t>
            </a:r>
            <a:r>
              <a:rPr kumimoji="0" lang="ru-RU" sz="2800" b="1" i="0" u="none" strike="noStrike" kern="1200" cap="none" spc="-25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</a:t>
            </a:r>
            <a:r>
              <a:rPr kumimoji="0" lang="ru-RU" sz="2800" b="1" i="0" u="none" strike="noStrike" kern="1200" cap="none" spc="-2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т.д.</a:t>
            </a:r>
          </a:p>
          <a:p>
            <a:pPr algn="ctr"/>
            <a:r>
              <a:rPr kumimoji="0" lang="ru-RU" sz="16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Уровень образовательной организации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83C77E-6ED8-8053-9C40-A2986A60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2420887"/>
            <a:ext cx="3384604" cy="4176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551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00174"/>
            <a:ext cx="4493714" cy="468726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</a:p>
        </p:txBody>
      </p:sp>
      <p:pic>
        <p:nvPicPr>
          <p:cNvPr id="2050" name="Picture 2" descr="C:\Users\ПК\Desktop\photo_5336947781471506911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1500197" cy="2021193"/>
          </a:xfrm>
          <a:prstGeom prst="rect">
            <a:avLst/>
          </a:prstGeom>
          <a:noFill/>
        </p:spPr>
      </p:pic>
      <p:pic>
        <p:nvPicPr>
          <p:cNvPr id="2051" name="Picture 3" descr="C:\Users\ПК\Desktop\photo_5336947781471506910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2217193" cy="1571636"/>
          </a:xfrm>
          <a:prstGeom prst="rect">
            <a:avLst/>
          </a:prstGeom>
          <a:noFill/>
        </p:spPr>
      </p:pic>
      <p:pic>
        <p:nvPicPr>
          <p:cNvPr id="2052" name="Picture 4" descr="C:\Users\ПК\Desktop\photo_5336947781471506909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071942"/>
            <a:ext cx="1408316" cy="2000264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F3AE8B3-53F9-40D5-90DE-50EBF87770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45" y="2214554"/>
            <a:ext cx="3254585" cy="43394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DEA2365-4A20-3743-43FD-63739BCA1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268760"/>
            <a:ext cx="3419463" cy="4964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38B36D-F721-888C-2D7E-1BDAE86CEFA8}"/>
              </a:ext>
            </a:extLst>
          </p:cNvPr>
          <p:cNvSpPr txBox="1"/>
          <p:nvPr/>
        </p:nvSpPr>
        <p:spPr>
          <a:xfrm>
            <a:off x="1691680" y="409031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Наличие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публикаций,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включая интернет публикации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384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ru-RU" sz="24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публикаций,</a:t>
            </a:r>
            <a:r>
              <a:rPr lang="ru-RU" sz="24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включая </a:t>
            </a:r>
            <a:r>
              <a:rPr lang="ru-RU" sz="2400" spc="-1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интернет-публикации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686515"/>
            <a:ext cx="3136392" cy="3758709"/>
          </a:xfrm>
        </p:spPr>
        <p:txBody>
          <a:bodyPr>
            <a:normAutofit/>
          </a:bodyPr>
          <a:lstStyle/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Переодический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сборник «учебно-методических материалов» информационно-образовательного портала «Академия педагогических проектор Российской Федерации»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Веб-адрес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публикации: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  <a:hlinkClick r:id="rId2"/>
              </a:rPr>
              <a:t>педпроект.рф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  <a:hlinkClick r:id="rId2"/>
              </a:rPr>
              <a:t>чураева-с-в-публикация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6" name="Содержимое 5" descr="Свидетельство пуб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9072" y="2110280"/>
            <a:ext cx="2473156" cy="349151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400000-D009-2E1C-0D9C-A11AF278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76" y="274320"/>
            <a:ext cx="7893520" cy="101154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ru-RU" sz="24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публикаций,</a:t>
            </a:r>
            <a:r>
              <a:rPr lang="ru-RU" sz="24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включая интернет-публикации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9D90D5C-E02D-FF39-B3B8-3B4AA0A7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501" y="1257650"/>
            <a:ext cx="3951030" cy="5483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0800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cert0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2172811" cy="3071834"/>
          </a:xfrm>
          <a:prstGeom prst="rect">
            <a:avLst/>
          </a:prstGeom>
          <a:noFill/>
        </p:spPr>
      </p:pic>
      <p:pic>
        <p:nvPicPr>
          <p:cNvPr id="1026" name="Picture 2" descr="C:\Users\ПК\Desktop\ТЕ46632671-6635-230x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43314"/>
            <a:ext cx="2190750" cy="3048000"/>
          </a:xfrm>
          <a:prstGeom prst="rect">
            <a:avLst/>
          </a:prstGeom>
          <a:noFill/>
        </p:spPr>
      </p:pic>
      <p:pic>
        <p:nvPicPr>
          <p:cNvPr id="1027" name="Picture 3" descr="C:\Users\ПК\Desktop\ФЯ36728813-7500-230x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71876"/>
            <a:ext cx="2143139" cy="2981759"/>
          </a:xfrm>
          <a:prstGeom prst="rect">
            <a:avLst/>
          </a:prstGeom>
          <a:noFill/>
        </p:spPr>
      </p:pic>
      <p:pic>
        <p:nvPicPr>
          <p:cNvPr id="5" name="Picture 3" descr="C:\Users\ПК\Desktop\cert01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57166"/>
            <a:ext cx="2071702" cy="2928890"/>
          </a:xfrm>
          <a:prstGeom prst="rect">
            <a:avLst/>
          </a:prstGeom>
          <a:noFill/>
        </p:spPr>
      </p:pic>
      <p:pic>
        <p:nvPicPr>
          <p:cNvPr id="6" name="Picture 4" descr="C:\Users\ПК\Desktop\cert01 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857628"/>
            <a:ext cx="2000264" cy="2827895"/>
          </a:xfrm>
          <a:prstGeom prst="rect">
            <a:avLst/>
          </a:prstGeom>
          <a:noFill/>
        </p:spPr>
      </p:pic>
      <p:pic>
        <p:nvPicPr>
          <p:cNvPr id="7" name="Picture 2" descr="C:\Users\ПК\Desktop\0c1560df4a745eb1976ca23c790da3e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85728"/>
            <a:ext cx="218441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23644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20000"/>
              </a:lnSpc>
            </a:pP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Дата</a:t>
            </a:r>
            <a:r>
              <a:rPr lang="ru-RU" sz="2000" b="1" spc="-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рождения:</a:t>
            </a:r>
            <a:r>
              <a:rPr lang="ru-RU" sz="2000" b="1" spc="-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12.08.1976</a:t>
            </a:r>
            <a:endParaRPr lang="ru-RU" sz="2000" dirty="0">
              <a:solidFill>
                <a:srgbClr val="003399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lang="ru-RU" sz="2000"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Профессиональное</a:t>
            </a:r>
            <a:r>
              <a:rPr lang="ru-RU" sz="2000" b="1" spc="-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образование: учитель рисования, черчения и труда,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20" dirty="0" err="1">
                <a:solidFill>
                  <a:srgbClr val="003399"/>
                </a:solidFill>
                <a:latin typeface="Times New Roman"/>
                <a:cs typeface="Times New Roman"/>
              </a:rPr>
              <a:t>Ичалковское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 педагогическое училище им. С.М. Кирова, 1995, диплом № 715648, дата выдачи 29 июня 1995; </a:t>
            </a:r>
            <a:endParaRPr lang="ru-RU" sz="2000" b="1" spc="-20" dirty="0" smtClean="0">
              <a:solidFill>
                <a:srgbClr val="003399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lang="ru-RU" sz="2000" b="1" spc="-2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высшее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,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МГПИ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им.</a:t>
            </a:r>
            <a:r>
              <a:rPr lang="ru-RU" sz="2000" b="1" spc="-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М.Е. </a:t>
            </a:r>
            <a:r>
              <a:rPr lang="ru-RU" sz="2000" b="1" spc="-20" dirty="0" err="1">
                <a:solidFill>
                  <a:srgbClr val="003399"/>
                </a:solidFill>
                <a:latin typeface="Times New Roman"/>
                <a:cs typeface="Times New Roman"/>
              </a:rPr>
              <a:t>Евсевьев</a:t>
            </a:r>
            <a:r>
              <a:rPr lang="ru-RU" sz="2000" b="1" dirty="0" err="1">
                <a:solidFill>
                  <a:srgbClr val="003399"/>
                </a:solidFill>
                <a:latin typeface="Times New Roman"/>
                <a:cs typeface="Times New Roman"/>
              </a:rPr>
              <a:t>а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,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 2013,</a:t>
            </a:r>
            <a:r>
              <a:rPr lang="ru-RU" sz="2000" b="1" spc="-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диплом № 31262,</a:t>
            </a:r>
            <a:r>
              <a:rPr lang="ru-RU" sz="2000" b="1" spc="-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дата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выдачи</a:t>
            </a:r>
            <a:r>
              <a:rPr lang="ru-RU" sz="2000" b="1" spc="-15" dirty="0">
                <a:solidFill>
                  <a:srgbClr val="003399"/>
                </a:solidFill>
                <a:latin typeface="Times New Roman"/>
                <a:cs typeface="Times New Roman"/>
              </a:rPr>
              <a:t> 30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 января</a:t>
            </a:r>
            <a:r>
              <a:rPr lang="ru-RU" sz="2000" b="1" spc="-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2013</a:t>
            </a:r>
            <a:r>
              <a:rPr lang="ru-RU" sz="2000" b="1" spc="-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года </a:t>
            </a:r>
          </a:p>
          <a:p>
            <a:pPr marL="12700" marR="5080">
              <a:lnSpc>
                <a:spcPct val="120000"/>
              </a:lnSpc>
            </a:pP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Специальность: педагогика и методика начального образования</a:t>
            </a:r>
          </a:p>
          <a:p>
            <a:pPr marL="12700" marR="5080">
              <a:lnSpc>
                <a:spcPct val="120000"/>
              </a:lnSpc>
            </a:pP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Стаж</a:t>
            </a:r>
            <a:r>
              <a:rPr lang="ru-RU" sz="2000" b="1" spc="-6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педагогической</a:t>
            </a:r>
            <a:r>
              <a:rPr lang="ru-RU" sz="2000" b="1" spc="-6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работы</a:t>
            </a:r>
            <a:r>
              <a:rPr lang="ru-RU" sz="2000" b="1" spc="-6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(по</a:t>
            </a:r>
            <a:r>
              <a:rPr lang="ru-RU" sz="2000" b="1" spc="-6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специальности):</a:t>
            </a:r>
            <a:r>
              <a:rPr lang="ru-RU" sz="2000" b="1" spc="-60" dirty="0">
                <a:solidFill>
                  <a:srgbClr val="003399"/>
                </a:solidFill>
                <a:latin typeface="Times New Roman"/>
                <a:cs typeface="Times New Roman"/>
              </a:rPr>
              <a:t> 29 лет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</a:p>
          <a:p>
            <a:pPr marL="12700" marR="5080">
              <a:lnSpc>
                <a:spcPct val="120000"/>
              </a:lnSpc>
            </a:pP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Общий</a:t>
            </a:r>
            <a:r>
              <a:rPr lang="ru-RU" sz="2000" b="1" spc="-3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трудовой</a:t>
            </a:r>
            <a:r>
              <a:rPr lang="ru-RU" sz="2000" b="1" spc="-3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стаж:</a:t>
            </a:r>
            <a:r>
              <a:rPr lang="ru-RU" sz="2000" b="1" spc="-35" dirty="0">
                <a:solidFill>
                  <a:srgbClr val="003399"/>
                </a:solidFill>
                <a:latin typeface="Times New Roman"/>
                <a:cs typeface="Times New Roman"/>
              </a:rPr>
              <a:t> 29</a:t>
            </a:r>
            <a:r>
              <a:rPr lang="ru-RU" sz="2000" b="1" spc="-3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20" dirty="0">
                <a:solidFill>
                  <a:srgbClr val="003399"/>
                </a:solidFill>
                <a:latin typeface="Times New Roman"/>
                <a:cs typeface="Times New Roman"/>
              </a:rPr>
              <a:t>лет</a:t>
            </a:r>
            <a:endParaRPr lang="ru-RU" sz="2000" dirty="0">
              <a:solidFill>
                <a:srgbClr val="003399"/>
              </a:solidFill>
              <a:latin typeface="Times New Roman"/>
              <a:cs typeface="Times New Roman"/>
            </a:endParaRPr>
          </a:p>
          <a:p>
            <a:pPr marL="12700" marR="1739264">
              <a:lnSpc>
                <a:spcPct val="120000"/>
              </a:lnSpc>
            </a:pP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Наличие</a:t>
            </a:r>
            <a:r>
              <a:rPr lang="ru-RU" sz="2000" b="1" spc="-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квалификационной</a:t>
            </a:r>
            <a:r>
              <a:rPr lang="ru-RU" sz="2000" b="1" spc="-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Times New Roman"/>
                <a:cs typeface="Times New Roman"/>
              </a:rPr>
              <a:t>категории:</a:t>
            </a:r>
            <a:r>
              <a:rPr lang="ru-RU" sz="2000" b="1" spc="-5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отсутствует</a:t>
            </a:r>
            <a:endParaRPr lang="ru-RU" sz="2000" b="1" spc="-10" dirty="0">
              <a:solidFill>
                <a:srgbClr val="00339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БЕ32707876-f554-230x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1928826" cy="2683584"/>
          </a:xfrm>
          <a:prstGeom prst="rect">
            <a:avLst/>
          </a:prstGeom>
          <a:noFill/>
        </p:spPr>
      </p:pic>
      <p:pic>
        <p:nvPicPr>
          <p:cNvPr id="2051" name="Picture 3" descr="C:\Users\ПК\Desktop\ТЭ02252364-f47f-230x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71480"/>
            <a:ext cx="2002496" cy="2786082"/>
          </a:xfrm>
          <a:prstGeom prst="rect">
            <a:avLst/>
          </a:prstGeom>
          <a:noFill/>
        </p:spPr>
      </p:pic>
      <p:pic>
        <p:nvPicPr>
          <p:cNvPr id="1026" name="Picture 2" descr="C:\Users\ПК\Desktop\cert01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642918"/>
            <a:ext cx="1920158" cy="2714644"/>
          </a:xfrm>
          <a:prstGeom prst="rect">
            <a:avLst/>
          </a:prstGeom>
          <a:noFill/>
        </p:spPr>
      </p:pic>
      <p:pic>
        <p:nvPicPr>
          <p:cNvPr id="2" name="Picture 2" descr="C:\Users\ПК\Desktop\Свидетельство «Позаботимся о безопасных каникулах наших детей!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857628"/>
            <a:ext cx="2924923" cy="2067791"/>
          </a:xfrm>
          <a:prstGeom prst="rect">
            <a:avLst/>
          </a:prstGeom>
          <a:noFill/>
        </p:spPr>
      </p:pic>
      <p:pic>
        <p:nvPicPr>
          <p:cNvPr id="4" name="Picture 3" descr="C:\Users\ПК\Desktop\Свидетельство _И кисть с врагом сражалась_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500438"/>
            <a:ext cx="2000264" cy="2829406"/>
          </a:xfrm>
          <a:prstGeom prst="rect">
            <a:avLst/>
          </a:prstGeom>
          <a:noFill/>
        </p:spPr>
      </p:pic>
      <p:pic>
        <p:nvPicPr>
          <p:cNvPr id="5" name="Picture 2" descr="C:\Users\ПК\Desktop\svidetelstvo-7155688-2348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500438"/>
            <a:ext cx="2021690" cy="285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</a:rPr>
              <a:t>Участие педагога в профессиональных конкурсах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в конкурсах на порталах сети Интернет: 1</a:t>
            </a:r>
          </a:p>
        </p:txBody>
      </p:sp>
      <p:pic>
        <p:nvPicPr>
          <p:cNvPr id="1027" name="Picture 3" descr="C:\Users\ПК\Desktop\65636e398a15af843cb30a2f1e2bcb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857364"/>
            <a:ext cx="308170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7143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ru-RU" sz="2400" spc="-55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spc="-50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поощрения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571612"/>
            <a:ext cx="7143800" cy="428628"/>
          </a:xfrm>
        </p:spPr>
        <p:txBody>
          <a:bodyPr>
            <a:normAutofit fontScale="77500" lnSpcReduction="20000"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1832610" algn="l"/>
                <a:tab pos="2169160" algn="l"/>
                <a:tab pos="4300855" algn="l"/>
                <a:tab pos="5834380" algn="l"/>
                <a:tab pos="6211570" algn="l"/>
              </a:tabLst>
            </a:pPr>
            <a:r>
              <a:rPr lang="ru-RU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Поощрения </a:t>
            </a:r>
            <a:r>
              <a:rPr lang="ru-RU" b="1" spc="-50" dirty="0">
                <a:solidFill>
                  <a:srgbClr val="0070C0"/>
                </a:solidFill>
                <a:latin typeface="Times New Roman"/>
                <a:cs typeface="Times New Roman"/>
              </a:rPr>
              <a:t>с </a:t>
            </a:r>
            <a:r>
              <a:rPr lang="ru-RU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различных сайтов </a:t>
            </a:r>
            <a:r>
              <a:rPr lang="ru-RU" b="1" spc="-50" dirty="0">
                <a:solidFill>
                  <a:srgbClr val="0070C0"/>
                </a:solidFill>
                <a:latin typeface="Times New Roman"/>
                <a:cs typeface="Times New Roman"/>
              </a:rPr>
              <a:t>и </a:t>
            </a:r>
            <a:r>
              <a:rPr lang="ru-RU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порталов сети Интернет:</a:t>
            </a:r>
            <a:endParaRPr lang="ru-RU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 descr="C:\Users\ПК\Desktop\photo_5269385351745180005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03782"/>
            <a:ext cx="2596053" cy="4000528"/>
          </a:xfrm>
          <a:prstGeom prst="rect">
            <a:avLst/>
          </a:prstGeom>
          <a:noFill/>
        </p:spPr>
      </p:pic>
      <p:pic>
        <p:nvPicPr>
          <p:cNvPr id="1026" name="Picture 2" descr="C:\Users\ПК\Desktop\cert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3782"/>
            <a:ext cx="401337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801BF-8EB2-0CE8-A2BB-542C91DA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Награды</a:t>
            </a:r>
            <a:r>
              <a:rPr kumimoji="0" lang="ru-RU" sz="2800" b="0" i="0" u="none" strike="noStrike" kern="1200" cap="none" spc="-55" normalizeH="0" baseline="0" noProof="0" dirty="0">
                <a:ln>
                  <a:noFill/>
                </a:ln>
                <a:solidFill>
                  <a:srgbClr val="9E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srgbClr val="9E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поощрения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77FE88-2176-F95A-B69E-41A740AE7AEF}"/>
              </a:ext>
            </a:extLst>
          </p:cNvPr>
          <p:cNvSpPr txBox="1"/>
          <p:nvPr/>
        </p:nvSpPr>
        <p:spPr>
          <a:xfrm>
            <a:off x="2668526" y="1017210"/>
            <a:ext cx="50322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Всероссийский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D8E3AB-0563-F680-39C2-896A25D16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49" y="1460559"/>
            <a:ext cx="2403734" cy="33972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BE01A33-9905-8EEE-5875-75F5BF23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714488"/>
            <a:ext cx="2643206" cy="34132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579CC-9ECD-6875-3A87-E03B78E87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428736"/>
            <a:ext cx="2460342" cy="3445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099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7351800" cy="1214446"/>
          </a:xfrm>
        </p:spPr>
        <p:txBody>
          <a:bodyPr>
            <a:noAutofit/>
          </a:bodyPr>
          <a:lstStyle/>
          <a:p>
            <a:pPr algn="ctr"/>
            <a:r>
              <a:rPr lang="ru-RU" sz="2400" b="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Стабильные</a:t>
            </a:r>
            <a:r>
              <a:rPr lang="ru-RU" sz="2400" b="0" spc="-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положительные</a:t>
            </a:r>
            <a:r>
              <a:rPr lang="ru-RU" sz="2400" b="0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(положительная</a:t>
            </a:r>
            <a:r>
              <a:rPr lang="ru-RU" sz="2400" b="0" spc="-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динамика)</a:t>
            </a:r>
            <a:r>
              <a:rPr lang="ru-RU" sz="2400" b="0" spc="-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sz="2400" b="0" spc="-1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lang="ru-RU" sz="2400" b="0" spc="-1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2400" b="0" spc="-1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итогам</a:t>
            </a:r>
            <a:r>
              <a:rPr lang="ru-RU" sz="2400" b="0" spc="-9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мониторингов,</a:t>
            </a:r>
            <a:r>
              <a:rPr lang="ru-RU" sz="2400" b="0" spc="-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проводимых организацией</a:t>
            </a:r>
            <a:endParaRPr lang="ru-RU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92785A4-8A96-2B09-BCA0-1AB84BED9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1862587"/>
            <a:ext cx="3571900" cy="4730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423238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0" spc="-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400" b="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2400" b="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Всероссийской</a:t>
            </a:r>
            <a:r>
              <a:rPr lang="ru-RU" sz="2400" b="0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предметной</a:t>
            </a:r>
            <a:r>
              <a:rPr lang="ru-RU" sz="2400" b="0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олимпиаде</a:t>
            </a:r>
            <a:endParaRPr lang="ru-RU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928802"/>
            <a:ext cx="7280362" cy="928694"/>
          </a:xfrm>
        </p:spPr>
        <p:txBody>
          <a:bodyPr>
            <a:normAutofit/>
          </a:bodyPr>
          <a:lstStyle/>
          <a:p>
            <a:pPr algn="l"/>
            <a:r>
              <a:rPr lang="ru-RU" sz="2400" b="1" spc="-10" dirty="0">
                <a:solidFill>
                  <a:srgbClr val="262699"/>
                </a:solidFill>
                <a:latin typeface="Times New Roman"/>
                <a:cs typeface="Times New Roman"/>
              </a:rPr>
              <a:t>Победы </a:t>
            </a:r>
            <a:r>
              <a:rPr lang="ru-RU" sz="2400" b="1" spc="-50" dirty="0">
                <a:solidFill>
                  <a:srgbClr val="262699"/>
                </a:solidFill>
                <a:latin typeface="Times New Roman"/>
                <a:cs typeface="Times New Roman"/>
              </a:rPr>
              <a:t>и </a:t>
            </a:r>
            <a:r>
              <a:rPr lang="ru-RU" sz="2400" b="1" spc="-10" dirty="0">
                <a:solidFill>
                  <a:srgbClr val="262699"/>
                </a:solidFill>
                <a:latin typeface="Times New Roman"/>
                <a:cs typeface="Times New Roman"/>
              </a:rPr>
              <a:t>призовые места </a:t>
            </a:r>
            <a:r>
              <a:rPr lang="ru-RU" sz="2400" b="1" spc="-50" dirty="0">
                <a:solidFill>
                  <a:srgbClr val="262699"/>
                </a:solidFill>
                <a:latin typeface="Times New Roman"/>
                <a:cs typeface="Times New Roman"/>
              </a:rPr>
              <a:t>в </a:t>
            </a:r>
            <a:r>
              <a:rPr lang="ru-RU" sz="2400" b="1" spc="-10" dirty="0">
                <a:solidFill>
                  <a:srgbClr val="262699"/>
                </a:solidFill>
                <a:latin typeface="Times New Roman"/>
                <a:cs typeface="Times New Roman"/>
              </a:rPr>
              <a:t>муниципальном </a:t>
            </a:r>
            <a:r>
              <a:rPr lang="ru-RU" sz="2400" b="1" dirty="0">
                <a:solidFill>
                  <a:srgbClr val="262699"/>
                </a:solidFill>
                <a:latin typeface="Times New Roman"/>
                <a:cs typeface="Times New Roman"/>
              </a:rPr>
              <a:t>этапе</a:t>
            </a:r>
            <a:r>
              <a:rPr lang="ru-RU" sz="2400" b="1" spc="-5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262699"/>
                </a:solidFill>
                <a:latin typeface="Times New Roman"/>
                <a:cs typeface="Times New Roman"/>
              </a:rPr>
              <a:t>–</a:t>
            </a:r>
            <a:r>
              <a:rPr lang="ru-RU" sz="2400" b="1" spc="-45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262699"/>
                </a:solidFill>
                <a:latin typeface="Times New Roman"/>
                <a:cs typeface="Times New Roman"/>
              </a:rPr>
              <a:t>(количество)</a:t>
            </a:r>
            <a:r>
              <a:rPr lang="ru-RU" sz="2400" b="1" spc="-45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262699"/>
                </a:solidFill>
                <a:latin typeface="Times New Roman"/>
                <a:cs typeface="Times New Roman"/>
              </a:rPr>
              <a:t>–</a:t>
            </a:r>
            <a:r>
              <a:rPr lang="ru-RU" sz="2400" b="1" spc="-25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  <a:p>
            <a:pPr algn="l"/>
            <a:endParaRPr lang="ru-RU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2E3A479-69E3-AF27-D89E-FA6CE0CF2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2272428"/>
            <a:ext cx="3429024" cy="4534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photo_5231276940151425960_y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244" y="571480"/>
            <a:ext cx="3843020" cy="5357850"/>
          </a:xfrm>
          <a:prstGeom prst="rect">
            <a:avLst/>
          </a:prstGeom>
          <a:noFill/>
        </p:spPr>
      </p:pic>
      <p:pic>
        <p:nvPicPr>
          <p:cNvPr id="1026" name="Picture 2" descr="C:\Users\ПК\Desktop\грамо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71480"/>
            <a:ext cx="3797831" cy="534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6C2D3A-BBC3-76F1-BCF6-E36AD3846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2143116"/>
            <a:ext cx="3074005" cy="4347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1CE196-C0E6-233A-B2D5-D1CA85C07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8001"/>
            <a:ext cx="2994808" cy="395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3920B0-991C-59F2-22ED-7FA577AAAAC4}"/>
              </a:ext>
            </a:extLst>
          </p:cNvPr>
          <p:cNvSpPr txBox="1"/>
          <p:nvPr/>
        </p:nvSpPr>
        <p:spPr>
          <a:xfrm>
            <a:off x="1691680" y="305528"/>
            <a:ext cx="681123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Позитивные</a:t>
            </a:r>
            <a:r>
              <a:rPr kumimoji="0" lang="ru-RU" sz="2400" b="0" i="0" u="none" strike="noStrike" kern="1200" cap="none" spc="-6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результаты</a:t>
            </a:r>
            <a:r>
              <a:rPr kumimoji="0" lang="ru-RU" sz="2400" b="0" i="0" u="none" strike="noStrike" kern="1200" cap="none" spc="-7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внеурочной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деятельности</a:t>
            </a:r>
            <a:r>
              <a:rPr kumimoji="0" lang="ru-RU" sz="2400" b="0" i="0" u="none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обучающихся</a:t>
            </a:r>
            <a:r>
              <a:rPr lang="ru-RU" sz="2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по</a:t>
            </a:r>
            <a:r>
              <a:rPr kumimoji="0" lang="ru-RU" sz="2400" b="0" i="0" u="none" strike="noStrike" kern="1200" cap="none" spc="-4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учебным</a:t>
            </a:r>
            <a:r>
              <a:rPr kumimoji="0" lang="ru-RU" sz="2400" b="0" i="0" u="none" strike="noStrike" kern="1200" cap="none" spc="-4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предметам</a:t>
            </a:r>
            <a:r>
              <a:rPr kumimoji="0" lang="ru-RU" sz="2200" b="0" i="0" u="none" strike="noStrike" kern="1200" cap="none" spc="-1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/>
            </a:r>
            <a:br>
              <a:rPr kumimoji="0" lang="ru-RU" sz="2200" b="0" i="0" u="none" strike="noStrike" kern="1200" cap="none" spc="-1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ru-RU" sz="2200" b="0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      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Победы и призовые места в заочных муниципальных и республиканских мероприятиях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316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8143900" cy="1714512"/>
          </a:xfrm>
        </p:spPr>
        <p:txBody>
          <a:bodyPr>
            <a:normAutofit fontScale="90000"/>
          </a:bodyPr>
          <a:lstStyle/>
          <a:p>
            <a:pPr marL="12065" marR="5080" algn="ctr">
              <a:lnSpc>
                <a:spcPts val="3120"/>
              </a:lnSpc>
              <a:spcBef>
                <a:spcPts val="4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/>
                <a:cs typeface="Times New Roman"/>
              </a:rPr>
              <a:t>Позитивные</a:t>
            </a:r>
            <a:r>
              <a:rPr lang="ru-RU" sz="24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результаты</a:t>
            </a:r>
            <a:r>
              <a:rPr lang="ru-RU" sz="24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внеурочной </a:t>
            </a:r>
            <a:r>
              <a:rPr lang="ru-RU" sz="2400" dirty="0">
                <a:solidFill>
                  <a:srgbClr val="C00000"/>
                </a:solidFill>
                <a:latin typeface="Times New Roman"/>
                <a:cs typeface="Times New Roman"/>
              </a:rPr>
              <a:t>деятельности</a:t>
            </a:r>
            <a:r>
              <a:rPr lang="ru-RU"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обучающихся</a:t>
            </a:r>
            <a:r>
              <a:rPr lang="ru-RU" sz="2400" dirty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2400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lang="ru-RU" sz="24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/>
                <a:cs typeface="Times New Roman"/>
              </a:rPr>
              <a:t>учебным</a:t>
            </a:r>
            <a:r>
              <a:rPr lang="ru-RU" sz="24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предметам</a:t>
            </a:r>
            <a:r>
              <a:rPr lang="ru-RU" sz="2200" spc="-10" dirty="0">
                <a:solidFill>
                  <a:srgbClr val="990000"/>
                </a:solidFill>
                <a:latin typeface="Times New Roman"/>
                <a:cs typeface="Times New Roman"/>
              </a:rPr>
              <a:t/>
            </a:r>
            <a:br>
              <a:rPr lang="ru-RU" sz="2200" spc="-10" dirty="0">
                <a:solidFill>
                  <a:srgbClr val="990000"/>
                </a:solidFill>
                <a:latin typeface="Times New Roman"/>
                <a:cs typeface="Times New Roman"/>
              </a:rPr>
            </a:br>
            <a:r>
              <a:rPr lang="ru-RU" sz="2200" spc="-10" dirty="0">
                <a:solidFill>
                  <a:srgbClr val="990000"/>
                </a:solidFill>
                <a:latin typeface="Times New Roman"/>
                <a:cs typeface="Times New Roman"/>
              </a:rPr>
              <a:t>        </a:t>
            </a:r>
            <a:r>
              <a:rPr lang="ru-RU" sz="1600" spc="-10" dirty="0">
                <a:solidFill>
                  <a:srgbClr val="0070C0"/>
                </a:solidFill>
                <a:latin typeface="Times New Roman"/>
                <a:cs typeface="Times New Roman"/>
              </a:rPr>
              <a:t>Победы и призовые места в заочных муниципальных и республиканских мероприятиях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714620"/>
            <a:ext cx="1492170" cy="2643206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rgbClr val="002060"/>
              </a:solidFill>
            </a:endParaRPr>
          </a:p>
          <a:p>
            <a:pPr algn="l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ПК\Desktop\photo_5269385351745179997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2969142" cy="4130980"/>
          </a:xfrm>
          <a:prstGeom prst="rect">
            <a:avLst/>
          </a:prstGeom>
          <a:noFill/>
        </p:spPr>
      </p:pic>
      <p:pic>
        <p:nvPicPr>
          <p:cNvPr id="5" name="Picture 2" descr="C:\Users\ПК\Desktop\photo_5330300031090757229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30939"/>
            <a:ext cx="2858245" cy="406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photo_5269385351745180020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01895" y="3627601"/>
            <a:ext cx="2286015" cy="3317573"/>
          </a:xfrm>
          <a:prstGeom prst="rect">
            <a:avLst/>
          </a:prstGeom>
          <a:noFill/>
        </p:spPr>
      </p:pic>
      <p:pic>
        <p:nvPicPr>
          <p:cNvPr id="1026" name="Picture 2" descr="C:\Users\ПК\Desktop\IMG_20230213_100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2454531" cy="3571900"/>
          </a:xfrm>
          <a:prstGeom prst="rect">
            <a:avLst/>
          </a:prstGeom>
          <a:noFill/>
        </p:spPr>
      </p:pic>
      <p:pic>
        <p:nvPicPr>
          <p:cNvPr id="1027" name="Picture 3" descr="C:\Users\ПК\Desktop\АТТЕСТАЦИЯ\Новая папка\IMG_20230213_091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85728"/>
            <a:ext cx="251236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Desktop\photo_5269385351745180058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876"/>
            <a:ext cx="3665537" cy="2596422"/>
          </a:xfrm>
          <a:prstGeom prst="rect">
            <a:avLst/>
          </a:prstGeom>
          <a:noFill/>
        </p:spPr>
      </p:pic>
      <p:pic>
        <p:nvPicPr>
          <p:cNvPr id="3076" name="Picture 4" descr="C:\Users\ПК\Desktop\photo_5269385351745180060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574134" cy="2541606"/>
          </a:xfrm>
          <a:prstGeom prst="rect">
            <a:avLst/>
          </a:prstGeom>
          <a:noFill/>
        </p:spPr>
      </p:pic>
      <p:pic>
        <p:nvPicPr>
          <p:cNvPr id="4" name="Picture 4" descr="C:\Users\ПК\Desktop\photo_5269385351745180057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828790"/>
            <a:ext cx="3500462" cy="2447082"/>
          </a:xfrm>
          <a:prstGeom prst="rect">
            <a:avLst/>
          </a:prstGeom>
          <a:noFill/>
        </p:spPr>
      </p:pic>
      <p:pic>
        <p:nvPicPr>
          <p:cNvPr id="5" name="Picture 3" descr="C:\Users\ПК\Desktop\photo_5269385351745180054_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857232"/>
            <a:ext cx="3571900" cy="246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283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   Министерство образования РМ Портфолио</vt:lpstr>
      <vt:lpstr>Слайд 2</vt:lpstr>
      <vt:lpstr>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vt:lpstr>
      <vt:lpstr>Результаты участия обучающихся во Всероссийской предметной олимпиаде</vt:lpstr>
      <vt:lpstr>Слайд 5</vt:lpstr>
      <vt:lpstr>Слайд 6</vt:lpstr>
      <vt:lpstr>Позитивные результаты внеурочной деятельности обучающихся по учебным предметам         Победы и призовые места в заочных муниципальных и республиканских мероприятиях </vt:lpstr>
      <vt:lpstr>Слайд 8</vt:lpstr>
      <vt:lpstr>Слайд 9</vt:lpstr>
      <vt:lpstr>Слайд 10</vt:lpstr>
      <vt:lpstr>Проведение открытых уроков, мастер-классов, мероприятий (очно)  Уровень образовательной организации: 6</vt:lpstr>
      <vt:lpstr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vt:lpstr>
      <vt:lpstr>Наставничество</vt:lpstr>
      <vt:lpstr>Слайд 14</vt:lpstr>
      <vt:lpstr>Экспертная деятельность</vt:lpstr>
      <vt:lpstr>Слайд 16</vt:lpstr>
      <vt:lpstr>Наличие публикаций, включая интернет-публикации</vt:lpstr>
      <vt:lpstr>Наличие публикаций, включая интернет-публикации</vt:lpstr>
      <vt:lpstr>Слайд 19</vt:lpstr>
      <vt:lpstr>Слайд 20</vt:lpstr>
      <vt:lpstr>Участие педагога в профессиональных конкурсах</vt:lpstr>
      <vt:lpstr>Награды и поощрения</vt:lpstr>
      <vt:lpstr>Награды и поощрения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99</cp:revision>
  <dcterms:created xsi:type="dcterms:W3CDTF">2025-11-13T19:09:15Z</dcterms:created>
  <dcterms:modified xsi:type="dcterms:W3CDTF">2026-02-09T15:48:49Z</dcterms:modified>
</cp:coreProperties>
</file>